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6"/>
  </p:notesMasterIdLst>
  <p:sldIdLst>
    <p:sldId id="296" r:id="rId3"/>
    <p:sldId id="297" r:id="rId4"/>
    <p:sldId id="298" r:id="rId5"/>
    <p:sldId id="299" r:id="rId6"/>
    <p:sldId id="286" r:id="rId7"/>
    <p:sldId id="271" r:id="rId8"/>
    <p:sldId id="300" r:id="rId9"/>
    <p:sldId id="288" r:id="rId10"/>
    <p:sldId id="287" r:id="rId11"/>
    <p:sldId id="289" r:id="rId12"/>
    <p:sldId id="267" r:id="rId13"/>
    <p:sldId id="290" r:id="rId14"/>
    <p:sldId id="295" r:id="rId15"/>
    <p:sldId id="292" r:id="rId16"/>
    <p:sldId id="293" r:id="rId17"/>
    <p:sldId id="294" r:id="rId18"/>
    <p:sldId id="262" r:id="rId19"/>
    <p:sldId id="263" r:id="rId20"/>
    <p:sldId id="285" r:id="rId21"/>
    <p:sldId id="274" r:id="rId22"/>
    <p:sldId id="275" r:id="rId23"/>
    <p:sldId id="276" r:id="rId24"/>
    <p:sldId id="277" r:id="rId25"/>
    <p:sldId id="279" r:id="rId26"/>
    <p:sldId id="282" r:id="rId27"/>
    <p:sldId id="281" r:id="rId28"/>
    <p:sldId id="283" r:id="rId29"/>
    <p:sldId id="278" r:id="rId30"/>
    <p:sldId id="280" r:id="rId31"/>
    <p:sldId id="284" r:id="rId32"/>
    <p:sldId id="265" r:id="rId33"/>
    <p:sldId id="266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destock" id="{AA3F369C-C9FA-4A4B-A0A3-E6D5096686C4}">
          <p14:sldIdLst>
            <p14:sldId id="296"/>
            <p14:sldId id="297"/>
            <p14:sldId id="298"/>
          </p14:sldIdLst>
        </p14:section>
        <p14:section name="Slides" id="{66BC31F0-3F27-4939-8449-00D979510D33}">
          <p14:sldIdLst>
            <p14:sldId id="299"/>
            <p14:sldId id="286"/>
            <p14:sldId id="271"/>
            <p14:sldId id="300"/>
            <p14:sldId id="288"/>
            <p14:sldId id="287"/>
            <p14:sldId id="289"/>
            <p14:sldId id="267"/>
            <p14:sldId id="290"/>
            <p14:sldId id="295"/>
            <p14:sldId id="292"/>
            <p14:sldId id="293"/>
            <p14:sldId id="294"/>
            <p14:sldId id="262"/>
            <p14:sldId id="263"/>
            <p14:sldId id="285"/>
            <p14:sldId id="274"/>
            <p14:sldId id="275"/>
            <p14:sldId id="276"/>
            <p14:sldId id="277"/>
            <p14:sldId id="279"/>
            <p14:sldId id="282"/>
            <p14:sldId id="281"/>
            <p14:sldId id="283"/>
            <p14:sldId id="278"/>
            <p14:sldId id="280"/>
            <p14:sldId id="284"/>
            <p14:sldId id="265"/>
            <p14:sldId id="266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51" autoAdjust="0"/>
  </p:normalViewPr>
  <p:slideViewPr>
    <p:cSldViewPr>
      <p:cViewPr>
        <p:scale>
          <a:sx n="100" d="100"/>
          <a:sy n="100" d="100"/>
        </p:scale>
        <p:origin x="-1944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17574-B50D-4996-B0E9-6145027AD25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4191B-98F2-4834-BE6D-FE037973C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7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AF16A7-154F-4C0C-9971-AF14E9A824E1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191B-98F2-4834-BE6D-FE037973CE0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66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31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8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96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7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08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73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6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50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67B0-5959-433A-9838-9F83FBE6B0CA}" type="datetimeFigureOut">
              <a:rPr lang="en-US" smtClean="0"/>
              <a:pPr/>
              <a:t>6/7/2011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F818-E041-4B85-BDC4-6B0FDB228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2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facebook.com/wroxpress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swamp.com/" TargetMode="External"/><Relationship Id="rId2" Type="http://schemas.openxmlformats.org/officeDocument/2006/relationships/hyperlink" Target="http://caliburnmicro.codeplex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400"/>
            <a:ext cx="6400800" cy="17526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Bryan Hunter</a:t>
            </a:r>
          </a:p>
          <a:p>
            <a:r>
              <a:rPr lang="en-US" sz="4000" b="1" dirty="0" smtClean="0">
                <a:solidFill>
                  <a:schemeClr val="tx1"/>
                </a:solidFill>
              </a:rPr>
              <a:t>Intro </a:t>
            </a:r>
            <a:r>
              <a:rPr lang="en-US" sz="4000" b="1" smtClean="0">
                <a:solidFill>
                  <a:schemeClr val="tx1"/>
                </a:solidFill>
              </a:rPr>
              <a:t>to Caliburn.Micro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381000"/>
            <a:ext cx="6427787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602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93" y="1763048"/>
            <a:ext cx="826700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</a:t>
            </a:r>
            <a:r>
              <a:rPr lang="en-US" sz="1100" dirty="0" smtClean="0">
                <a:latin typeface="+mj-lt"/>
              </a:rPr>
              <a:t>**********</a:t>
            </a:r>
            <a:br>
              <a:rPr lang="en-US" sz="1100" dirty="0" smtClean="0">
                <a:latin typeface="+mj-lt"/>
              </a:rPr>
            </a:br>
            <a:r>
              <a:rPr lang="en-US" sz="1100" dirty="0" smtClean="0">
                <a:latin typeface="+mj-lt"/>
              </a:rPr>
              <a:t>  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  <a:p>
            <a:r>
              <a:rPr lang="en-US" sz="1100" dirty="0">
                <a:latin typeface="+mj-lt"/>
              </a:rPr>
              <a:t>**********  **********  **********  **********  **********  **********  **********  **********  **********  **********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0" y="152400"/>
                <a:ext cx="130837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0" smtClean="0">
                          <a:latin typeface="Cambria Math"/>
                          <a:ea typeface="Cambria Math"/>
                        </a:rPr>
                        <m:t>~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52400"/>
                <a:ext cx="1308371" cy="15696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9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Caliburn.Micro Elevator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 better version of what nearly every WPF veteran has attempted to home-grow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Reduces the drudgery of property binding and commands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Simplifies building a deeply composed UI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Helps unify the programming models of WPF,  Silverlight and Windows Phone 7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Simplifies asynchronous programming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Built in Tombstone &amp; Resurrection for WP7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Small enough to </a:t>
            </a:r>
            <a:r>
              <a:rPr lang="en-US" dirty="0" err="1" smtClean="0"/>
              <a:t>grok</a:t>
            </a:r>
            <a:r>
              <a:rPr lang="en-US" dirty="0" smtClean="0"/>
              <a:t> and to “own”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33600" y="1076430"/>
            <a:ext cx="4790778" cy="4101803"/>
            <a:chOff x="2133600" y="914400"/>
            <a:chExt cx="4790778" cy="41018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914400"/>
              <a:ext cx="4790778" cy="41018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 rot="20883306">
              <a:off x="3922397" y="1175139"/>
              <a:ext cx="101502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>
              <a:spAutoFit/>
            </a:bodyPr>
            <a:lstStyle/>
            <a:p>
              <a:pPr algn="ctr"/>
              <a:r>
                <a:rPr lang="en-US" sz="320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Gill Sans MT" pitchFamily="34" charset="0"/>
                </a:rPr>
                <a:t>WPF</a:t>
              </a:r>
              <a:endParaRPr lang="en-US" sz="3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Punishment sisy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895350"/>
            <a:ext cx="4533900" cy="49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5029200" y="304800"/>
            <a:ext cx="3810000" cy="1828800"/>
          </a:xfrm>
          <a:prstGeom prst="cloudCallout">
            <a:avLst>
              <a:gd name="adj1" fmla="val -71333"/>
              <a:gd name="adj2" fmla="val 453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Can’t wait to get these Property Bindings </a:t>
            </a:r>
            <a:br>
              <a:rPr lang="en-US" dirty="0" smtClean="0"/>
            </a:br>
            <a:r>
              <a:rPr lang="en-US" dirty="0" smtClean="0"/>
              <a:t>and Commands to the top of the hill.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3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ile:Russian Leaders Matrioch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860"/>
            <a:ext cx="9144000" cy="409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2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File:NikkoNoEvil49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685800"/>
            <a:ext cx="9134475" cy="440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5419723"/>
            <a:ext cx="7797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Windows Phone 7              Silverlight          WPF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6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ryan.hunter\Documents\Archive\2010.10.04\BrokenHearted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756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9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MVVM (Model-View-</a:t>
            </a:r>
            <a:r>
              <a:rPr lang="en-US" dirty="0" err="1" smtClean="0"/>
              <a:t>ViewModel</a:t>
            </a:r>
            <a:r>
              <a:rPr lang="en-US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Convention over Configuration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Event Aggregator (pub-sub)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Coroutines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Conductors and Screens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Bootstrapper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GameLibrary</a:t>
            </a:r>
            <a:r>
              <a:rPr lang="en-US" dirty="0" smtClean="0"/>
              <a:t> 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Run the demo fool</a:t>
            </a:r>
          </a:p>
          <a:p>
            <a:pPr>
              <a:lnSpc>
                <a:spcPct val="150000"/>
              </a:lnSpc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GameLibrary</a:t>
            </a:r>
            <a:r>
              <a:rPr lang="en-US" dirty="0" smtClean="0"/>
              <a:t> 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Wow </a:t>
            </a:r>
            <a:r>
              <a:rPr lang="en-US" smtClean="0"/>
              <a:t>that was fun!</a:t>
            </a:r>
            <a:endParaRPr lang="en-US" dirty="0" smtClean="0"/>
          </a:p>
          <a:p>
            <a:pPr>
              <a:lnSpc>
                <a:spcPct val="150000"/>
              </a:lnSpc>
              <a:buNone/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53340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Rob’s “Game Library” sample from “Build you won MVVM Framework” talk was the inspiration for Caliburn.Micro. After Caliburn.Micro  was made public Marco </a:t>
            </a:r>
            <a:r>
              <a:rPr lang="en-US" sz="1400" dirty="0" err="1" smtClean="0"/>
              <a:t>Amendola</a:t>
            </a:r>
            <a:r>
              <a:rPr lang="en-US" sz="1400" dirty="0" smtClean="0"/>
              <a:t> ported the Game Library sample to Caliburn.Micro. </a:t>
            </a:r>
            <a:br>
              <a:rPr lang="en-US" sz="1400" dirty="0" smtClean="0"/>
            </a:b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473" y="392668"/>
            <a:ext cx="866305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0"/>
            <a:ext cx="366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CodeStock</a:t>
            </a:r>
            <a:r>
              <a:rPr lang="en-US" dirty="0" smtClean="0"/>
              <a:t> is proudly partnered with: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7700" y="3666053"/>
            <a:ext cx="7848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Send instant feedback on this session via Twitter:</a:t>
            </a:r>
          </a:p>
          <a:p>
            <a:endParaRPr lang="en-US" dirty="0" smtClean="0"/>
          </a:p>
          <a:p>
            <a:r>
              <a:rPr lang="en-US" dirty="0" smtClean="0"/>
              <a:t>    </a:t>
            </a:r>
            <a:r>
              <a:rPr lang="en-US" sz="2000" dirty="0" smtClean="0"/>
              <a:t>Send a direct message with the room number to @</a:t>
            </a:r>
            <a:r>
              <a:rPr lang="en-US" sz="2000" dirty="0" err="1" smtClean="0"/>
              <a:t>CodeStock</a:t>
            </a:r>
            <a:endParaRPr lang="en-US" sz="2000" dirty="0" smtClean="0"/>
          </a:p>
          <a:p>
            <a:r>
              <a:rPr lang="en-US" sz="2000" dirty="0" smtClean="0"/>
              <a:t>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codestock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503 This session is great!</a:t>
            </a:r>
          </a:p>
          <a:p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smtClean="0"/>
              <a:t>For more information on sending feedback using Twitter while at </a:t>
            </a:r>
            <a:r>
              <a:rPr lang="en-US" sz="2000" dirty="0" err="1" smtClean="0"/>
              <a:t>CodeStock</a:t>
            </a:r>
            <a:r>
              <a:rPr lang="en-US" sz="2000" dirty="0" smtClean="0"/>
              <a:t>, please see the “</a:t>
            </a:r>
            <a:r>
              <a:rPr lang="en-US" sz="2000" dirty="0" err="1" smtClean="0"/>
              <a:t>CodeStock</a:t>
            </a:r>
            <a:r>
              <a:rPr lang="en-US" sz="2000" dirty="0" smtClean="0"/>
              <a:t> README” in your </a:t>
            </a:r>
            <a:r>
              <a:rPr lang="en-US" sz="2000" dirty="0" err="1" smtClean="0"/>
              <a:t>CodeStock</a:t>
            </a:r>
            <a:r>
              <a:rPr lang="en-US" sz="2000" dirty="0" smtClean="0"/>
              <a:t> guide.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7745" y="2831068"/>
            <a:ext cx="602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RecruitWise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and Staff with Excellence - www.recruitwise.jobs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5052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5052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4038600"/>
            <a:ext cx="266700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ShellViewModel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Back()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IScreen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ActiveScreen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…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5052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4343400"/>
            <a:ext cx="266700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ShellViewModel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Back()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IScreen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ActiveScreen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…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90800"/>
            <a:ext cx="21907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953000" y="3200400"/>
            <a:ext cx="1905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&lt;</a:t>
            </a:r>
            <a:r>
              <a:rPr lang="en-US" sz="1100" dirty="0" err="1" smtClean="0"/>
              <a:t>ContentControl</a:t>
            </a:r>
            <a:r>
              <a:rPr lang="en-US" sz="1100" dirty="0" smtClean="0"/>
              <a:t> x:Name=“</a:t>
            </a:r>
            <a:r>
              <a:rPr lang="en-US" sz="1100" dirty="0" err="1" smtClean="0"/>
              <a:t>ActiveScreen</a:t>
            </a:r>
            <a:r>
              <a:rPr lang="en-US" sz="1100" dirty="0" smtClean="0"/>
              <a:t>”/&gt;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5052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4343400"/>
            <a:ext cx="266700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ShellViewModel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Back()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IScreen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ActiveScreen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…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590800"/>
            <a:ext cx="21907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4953000" y="3200400"/>
            <a:ext cx="1905000" cy="533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&lt;</a:t>
            </a:r>
            <a:r>
              <a:rPr lang="en-US" sz="1100" dirty="0" err="1" smtClean="0"/>
              <a:t>ContentControl</a:t>
            </a:r>
            <a:r>
              <a:rPr lang="en-US" sz="1100" dirty="0" smtClean="0"/>
              <a:t> x:Name=“</a:t>
            </a:r>
            <a:r>
              <a:rPr lang="en-US" sz="1100" dirty="0" err="1" smtClean="0"/>
              <a:t>ActiveScreen</a:t>
            </a:r>
            <a:r>
              <a:rPr lang="en-US" sz="1100" dirty="0" smtClean="0"/>
              <a:t>”/&gt;</a:t>
            </a:r>
            <a:endParaRPr lang="en-US" sz="1100" dirty="0"/>
          </a:p>
        </p:txBody>
      </p:sp>
      <p:cxnSp>
        <p:nvCxnSpPr>
          <p:cNvPr id="12" name="Straight Arrow Connector 11"/>
          <p:cNvCxnSpPr/>
          <p:nvPr/>
        </p:nvCxnSpPr>
        <p:spPr>
          <a:xfrm rot="16200000" flipV="1">
            <a:off x="4381500" y="3771900"/>
            <a:ext cx="1905000" cy="3048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5486400" y="4267200"/>
            <a:ext cx="1371600" cy="1524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5257800" y="2514600"/>
            <a:ext cx="3200400" cy="3429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&lt;</a:t>
            </a:r>
            <a:r>
              <a:rPr lang="en-US" sz="1100" dirty="0" err="1" smtClean="0"/>
              <a:t>ContentControl</a:t>
            </a:r>
            <a:r>
              <a:rPr lang="en-US" sz="1100" dirty="0" smtClean="0"/>
              <a:t> x:Name=“</a:t>
            </a:r>
            <a:r>
              <a:rPr lang="en-US" sz="1100" dirty="0" err="1" smtClean="0"/>
              <a:t>ActiveScreen</a:t>
            </a:r>
            <a:r>
              <a:rPr lang="en-US" sz="1100" dirty="0" smtClean="0"/>
              <a:t>”/&gt;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Pentagon 22"/>
          <p:cNvSpPr/>
          <p:nvPr/>
        </p:nvSpPr>
        <p:spPr>
          <a:xfrm>
            <a:off x="609600" y="28194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ActiveScreen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to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SearchViewModel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57800" y="2514600"/>
            <a:ext cx="3200400" cy="3429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&lt;</a:t>
            </a:r>
            <a:r>
              <a:rPr lang="en-US" sz="1100" dirty="0" err="1" smtClean="0"/>
              <a:t>ContentControl</a:t>
            </a:r>
            <a:r>
              <a:rPr lang="en-US" sz="1100" dirty="0" smtClean="0"/>
              <a:t> x:Name=“</a:t>
            </a:r>
            <a:r>
              <a:rPr lang="en-US" sz="1100" dirty="0" err="1" smtClean="0"/>
              <a:t>ActiveScreen</a:t>
            </a:r>
            <a:r>
              <a:rPr lang="en-US" sz="1100" dirty="0" smtClean="0"/>
              <a:t>”/&gt;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3429000" y="4800600"/>
            <a:ext cx="27432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SearchViewModel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string </a:t>
            </a:r>
            <a:r>
              <a:rPr lang="en-US" sz="1400" dirty="0" err="1" smtClean="0"/>
              <a:t>SearchText</a:t>
            </a:r>
            <a:endParaRPr lang="en-US" sz="1400" dirty="0" smtClean="0"/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err="1" smtClean="0"/>
              <a:t>AddGame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smtClean="0"/>
              <a:t>Search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181600" y="2514600"/>
            <a:ext cx="3276600" cy="3429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609600" y="33528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9600" y="28194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ActiveScreen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to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SearchViewModel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814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3429000" y="4800600"/>
            <a:ext cx="27432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SearchViewModel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string </a:t>
            </a:r>
            <a:r>
              <a:rPr lang="en-US" sz="1400" dirty="0" err="1" smtClean="0"/>
              <a:t>SearchText</a:t>
            </a:r>
            <a:endParaRPr lang="en-US" sz="1400" dirty="0" smtClean="0"/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err="1" smtClean="0"/>
              <a:t>AddGame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smtClean="0"/>
              <a:t>Search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…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5181600" y="2514600"/>
            <a:ext cx="3276600" cy="3429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609600" y="33528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609600" y="38862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9600" y="28194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ActiveScreen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to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SearchViewModel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81400"/>
            <a:ext cx="2971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3429000" y="4800600"/>
            <a:ext cx="274320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public class </a:t>
            </a:r>
            <a:r>
              <a:rPr lang="en-US" sz="1400" dirty="0" err="1" smtClean="0">
                <a:latin typeface="Microsoft Sans Serif" pitchFamily="34" charset="0"/>
                <a:cs typeface="Microsoft Sans Serif" pitchFamily="34" charset="0"/>
              </a:rPr>
              <a:t>SearchViewModel</a:t>
            </a:r>
            <a:endParaRPr lang="en-US" sz="14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string </a:t>
            </a:r>
            <a:r>
              <a:rPr lang="en-US" sz="1400" dirty="0" err="1" smtClean="0"/>
              <a:t>SearchText</a:t>
            </a:r>
            <a:endParaRPr lang="en-US" sz="1400" dirty="0" smtClean="0"/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{ get; set; 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err="1" smtClean="0"/>
              <a:t>AddGame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public void </a:t>
            </a:r>
            <a:r>
              <a:rPr lang="en-US" sz="1400" dirty="0" smtClean="0"/>
              <a:t>Search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{…}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   …</a:t>
            </a:r>
          </a:p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}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4838700" y="4381500"/>
            <a:ext cx="1524000" cy="3810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 flipH="1" flipV="1">
            <a:off x="5181600" y="4343400"/>
            <a:ext cx="1600200" cy="12954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410200" y="3886200"/>
            <a:ext cx="2590800" cy="213360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Pentagon 20"/>
          <p:cNvSpPr/>
          <p:nvPr/>
        </p:nvSpPr>
        <p:spPr>
          <a:xfrm>
            <a:off x="609600" y="33528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609600" y="38862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609600" y="28194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ActiveScreen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to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SearchViewModel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0" y="1905000"/>
            <a:ext cx="3657600" cy="4191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381000" y="1953768"/>
            <a:ext cx="4038600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App starts up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381000" y="24384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News up Bootstrapper&lt;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&gt;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381000" y="29718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ShellView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381000" y="3505200"/>
            <a:ext cx="40386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981200"/>
            <a:ext cx="34766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Pentagon 20"/>
          <p:cNvSpPr/>
          <p:nvPr/>
        </p:nvSpPr>
        <p:spPr>
          <a:xfrm>
            <a:off x="381000" y="45720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ViewLocator.LocateForModel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finds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381000" y="51054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ViewModelBinder.Bind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()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381000" y="4038600"/>
            <a:ext cx="4267200" cy="5334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ActiveScreen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set to </a:t>
            </a:r>
            <a:r>
              <a:rPr lang="en-US" sz="1600" b="1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SearchViewModel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5867400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and so on, and so on, and so on…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990600"/>
          </a:xfrm>
        </p:spPr>
        <p:txBody>
          <a:bodyPr/>
          <a:lstStyle/>
          <a:p>
            <a:pPr eaLnBrk="1" hangingPunct="1"/>
            <a:r>
              <a:rPr lang="en-US" sz="5500" b="1" smtClean="0">
                <a:solidFill>
                  <a:srgbClr val="C80000"/>
                </a:solidFill>
              </a:rPr>
              <a:t>Wrox Press</a:t>
            </a:r>
          </a:p>
        </p:txBody>
      </p:sp>
      <p:pic>
        <p:nvPicPr>
          <p:cNvPr id="2051" name="Picture 3" descr="Wrox bw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950" y="4738688"/>
            <a:ext cx="1892300" cy="189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p2p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6019800"/>
            <a:ext cx="274320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Box 5"/>
          <p:cNvSpPr txBox="1">
            <a:spLocks noChangeArrowheads="1"/>
          </p:cNvSpPr>
          <p:nvPr/>
        </p:nvSpPr>
        <p:spPr bwMode="auto">
          <a:xfrm>
            <a:off x="152400" y="914400"/>
            <a:ext cx="8991600" cy="343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3500">
              <a:latin typeface="Calibri" pitchFamily="34" charset="0"/>
            </a:endParaRPr>
          </a:p>
          <a:p>
            <a:r>
              <a:rPr lang="en-US" sz="3500" b="1">
                <a:latin typeface="Calibri" pitchFamily="34" charset="0"/>
              </a:rPr>
              <a:t>Join the discussion</a:t>
            </a:r>
          </a:p>
          <a:p>
            <a:endParaRPr lang="en-US" sz="3100">
              <a:latin typeface="Calibri" pitchFamily="34" charset="0"/>
            </a:endParaRPr>
          </a:p>
          <a:p>
            <a:r>
              <a:rPr lang="en-US" sz="3100">
                <a:latin typeface="Calibri" pitchFamily="34" charset="0"/>
              </a:rPr>
              <a:t>Facebook: </a:t>
            </a:r>
            <a:r>
              <a:rPr lang="en-US" sz="3100">
                <a:latin typeface="Calibri" pitchFamily="34" charset="0"/>
                <a:hlinkClick r:id="rId5"/>
              </a:rPr>
              <a:t>www.facebook.com/wroxpress</a:t>
            </a:r>
            <a:endParaRPr lang="en-US" sz="3100">
              <a:latin typeface="Calibri" pitchFamily="34" charset="0"/>
            </a:endParaRPr>
          </a:p>
          <a:p>
            <a:r>
              <a:rPr lang="en-US" sz="3100">
                <a:latin typeface="Calibri" pitchFamily="34" charset="0"/>
              </a:rPr>
              <a:t>Twitter: @wrox</a:t>
            </a:r>
          </a:p>
          <a:p>
            <a:endParaRPr lang="en-US">
              <a:latin typeface="Calibri" pitchFamily="34" charset="0"/>
            </a:endParaRPr>
          </a:p>
          <a:p>
            <a:endParaRPr lang="en-US">
              <a:latin typeface="Calibri" pitchFamily="34" charset="0"/>
            </a:endParaRPr>
          </a:p>
          <a:p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for the Demo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dirty="0" smtClean="0"/>
              <a:t>Bootstrapper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Convention over </a:t>
            </a:r>
            <a:r>
              <a:rPr lang="en-US" dirty="0" err="1" smtClean="0"/>
              <a:t>Config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View Location and composition</a:t>
            </a:r>
          </a:p>
          <a:p>
            <a:pPr lvl="2">
              <a:lnSpc>
                <a:spcPct val="150000"/>
              </a:lnSpc>
            </a:pPr>
            <a:r>
              <a:rPr lang="en-US" dirty="0" err="1" smtClean="0"/>
              <a:t>ViewModelBinder</a:t>
            </a:r>
            <a:r>
              <a:rPr lang="en-US" dirty="0" smtClean="0"/>
              <a:t> (Property Binding &amp; Action Binding)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Conductors and Screen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Coroutines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Hope this was enough to get you rolling</a:t>
            </a:r>
          </a:p>
          <a:p>
            <a:endParaRPr lang="en-US" dirty="0" smtClean="0"/>
          </a:p>
          <a:p>
            <a:r>
              <a:rPr lang="en-US" dirty="0" smtClean="0"/>
              <a:t>Caliburn.Micro is on </a:t>
            </a:r>
            <a:r>
              <a:rPr lang="en-US" dirty="0" err="1" smtClean="0"/>
              <a:t>Codeplex</a:t>
            </a:r>
            <a:endParaRPr lang="en-US" dirty="0" smtClean="0"/>
          </a:p>
          <a:p>
            <a:pPr lvl="1"/>
            <a:r>
              <a:rPr lang="en-US" sz="3200" dirty="0" smtClean="0">
                <a:hlinkClick r:id="rId2"/>
              </a:rPr>
              <a:t>http://caliburnmicro.codeplex.com</a:t>
            </a:r>
            <a:endParaRPr lang="en-US" sz="3200" dirty="0" smtClean="0"/>
          </a:p>
          <a:p>
            <a:endParaRPr lang="en-US" dirty="0" smtClean="0"/>
          </a:p>
          <a:p>
            <a:r>
              <a:rPr lang="en-US" dirty="0" smtClean="0"/>
              <a:t>These slides and the code will be at</a:t>
            </a:r>
          </a:p>
          <a:p>
            <a:pPr lvl="1"/>
            <a:r>
              <a:rPr lang="en-US" sz="3200" dirty="0" smtClean="0">
                <a:hlinkClick r:id="rId3"/>
              </a:rPr>
              <a:t>http://codeswamp.com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 Eisenberg has stuck with it </a:t>
            </a:r>
            <a:r>
              <a:rPr lang="en-US" smtClean="0"/>
              <a:t>for four years </a:t>
            </a:r>
            <a:r>
              <a:rPr lang="en-US" dirty="0" smtClean="0"/>
              <a:t>and has built a great framework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Marco </a:t>
            </a:r>
            <a:r>
              <a:rPr lang="en-US" dirty="0" err="1" smtClean="0"/>
              <a:t>Amendola</a:t>
            </a:r>
            <a:r>
              <a:rPr lang="en-US" dirty="0" smtClean="0"/>
              <a:t>  ported the </a:t>
            </a:r>
            <a:r>
              <a:rPr lang="en-US" dirty="0" err="1" smtClean="0"/>
              <a:t>GameLibrary</a:t>
            </a:r>
            <a:r>
              <a:rPr lang="en-US" dirty="0" smtClean="0"/>
              <a:t> to Caliburn.Micro</a:t>
            </a:r>
          </a:p>
          <a:p>
            <a:pPr lvl="1"/>
            <a:r>
              <a:rPr lang="en-US" dirty="0" smtClean="0"/>
              <a:t>http://marcoamendola.wordpress.com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Bryan Hunter</a:t>
            </a:r>
            <a:br>
              <a:rPr lang="en-US" sz="3600" dirty="0" smtClean="0"/>
            </a:br>
            <a:r>
              <a:rPr lang="en-US" sz="2400" dirty="0" smtClean="0"/>
              <a:t>Partner, Software Engineer</a:t>
            </a:r>
            <a:br>
              <a:rPr lang="en-US" sz="2400" dirty="0" smtClean="0"/>
            </a:br>
            <a:r>
              <a:rPr lang="en-US" sz="2400" dirty="0" smtClean="0"/>
              <a:t>Firefly Logic, Inc.</a:t>
            </a:r>
            <a:br>
              <a:rPr lang="en-US" sz="2400" dirty="0" smtClean="0"/>
            </a:br>
            <a:r>
              <a:rPr lang="en-US" sz="2400" dirty="0" smtClean="0"/>
              <a:t>1000 Main Street, Suite 201</a:t>
            </a:r>
            <a:br>
              <a:rPr lang="en-US" sz="2400" dirty="0" smtClean="0"/>
            </a:br>
            <a:r>
              <a:rPr lang="en-US" sz="2400" dirty="0" smtClean="0"/>
              <a:t>Nashville, TN 37206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Twitter: @</a:t>
            </a:r>
            <a:r>
              <a:rPr lang="en-US" dirty="0" err="1" smtClean="0"/>
              <a:t>bryan_hunter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Blog: codeswamp.com</a:t>
            </a:r>
          </a:p>
          <a:p>
            <a:pPr>
              <a:buNone/>
            </a:pPr>
            <a:r>
              <a:rPr lang="en-US" dirty="0" smtClean="0"/>
              <a:t>Email: bryan.hunter@fireflylogic.com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81450"/>
            <a:ext cx="9144000" cy="289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662487"/>
            <a:ext cx="373380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Logic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  <a:p>
            <a:pPr algn="l"/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32612" y="4419600"/>
            <a:ext cx="3406588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Twitter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codestock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#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caliburn</a:t>
            </a: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fireflylogic</a:t>
            </a:r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bryan_hunter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4638675"/>
            <a:ext cx="15430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95400"/>
            <a:ext cx="8839200" cy="16236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 smtClean="0"/>
              <a:t>Intro to Caliburn.Micro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2700" i="1" dirty="0">
                <a:solidFill>
                  <a:schemeClr val="tx1">
                    <a:lumMod val="85000"/>
                  </a:schemeClr>
                </a:solidFill>
              </a:rPr>
              <a:t>an open source micro-framework </a:t>
            </a:r>
            <a:r>
              <a:rPr lang="en-US" sz="2700" i="1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sz="2700" i="1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2700" i="1" dirty="0" smtClean="0">
                <a:solidFill>
                  <a:schemeClr val="tx1">
                    <a:lumMod val="85000"/>
                  </a:schemeClr>
                </a:solidFill>
              </a:rPr>
              <a:t>for </a:t>
            </a:r>
            <a:r>
              <a:rPr lang="en-US" sz="2700" i="1" dirty="0">
                <a:solidFill>
                  <a:schemeClr val="tx1">
                    <a:lumMod val="85000"/>
                  </a:schemeClr>
                </a:solidFill>
              </a:rPr>
              <a:t>WPF, Silverlight and Windows Phone  7</a:t>
            </a:r>
            <a:r>
              <a:rPr lang="en-US" sz="2700" dirty="0"/>
              <a:t/>
            </a:r>
            <a:br>
              <a:rPr lang="en-US" sz="27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3029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1"/>
            <a:ext cx="9144000" cy="58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4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History of Caliburn.Micro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 use it. I’m a fan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Based on the mature Caliburn project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Created by Rob Eisenberg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Grew from Rob’s MIX10 talk “Build Your Own MVVM Framework”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Around 2,000 lines of code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Made public July 2010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Now the mainline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Mature 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098342" cy="378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8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709738"/>
            <a:ext cx="605790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1152525"/>
            <a:ext cx="4743450" cy="455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77" y="2981324"/>
            <a:ext cx="6857246" cy="1419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8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VentilatorSiemsens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27" y="1684049"/>
            <a:ext cx="3057273" cy="34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6" y="1684050"/>
            <a:ext cx="2868944" cy="341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upload.wikimedia.org/wikipedia/en/9/90/Fonz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676400"/>
            <a:ext cx="2743200" cy="34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7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2847</TotalTime>
  <Words>826</Words>
  <Application>Microsoft Office PowerPoint</Application>
  <PresentationFormat>On-screen Show (4:3)</PresentationFormat>
  <Paragraphs>215</Paragraphs>
  <Slides>33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Module</vt:lpstr>
      <vt:lpstr>Office Theme</vt:lpstr>
      <vt:lpstr>PowerPoint Presentation</vt:lpstr>
      <vt:lpstr>PowerPoint Presentation</vt:lpstr>
      <vt:lpstr>Wrox Press</vt:lpstr>
      <vt:lpstr>Intro to Caliburn.Micro an open source micro-framework  for WPF, Silverlight and Windows Phone  7 </vt:lpstr>
      <vt:lpstr>PowerPoint Presentation</vt:lpstr>
      <vt:lpstr>Brief History of Caliburn.Micro</vt:lpstr>
      <vt:lpstr>PowerPoint Presentation</vt:lpstr>
      <vt:lpstr>PowerPoint Presentation</vt:lpstr>
      <vt:lpstr>PowerPoint Presentation</vt:lpstr>
      <vt:lpstr>PowerPoint Presentation</vt:lpstr>
      <vt:lpstr>Caliburn.Micro Elevator Speech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Terms</vt:lpstr>
      <vt:lpstr>The GameLibrary Demo </vt:lpstr>
      <vt:lpstr>The GameLibrary Demo </vt:lpstr>
      <vt:lpstr>The lifecycle</vt:lpstr>
      <vt:lpstr>The lifecycle</vt:lpstr>
      <vt:lpstr>The lifecycle</vt:lpstr>
      <vt:lpstr>The lifecycle</vt:lpstr>
      <vt:lpstr>The lifecycle</vt:lpstr>
      <vt:lpstr>The lifecycle</vt:lpstr>
      <vt:lpstr>The lifecycle</vt:lpstr>
      <vt:lpstr>The lifecycle</vt:lpstr>
      <vt:lpstr>The lifecycle</vt:lpstr>
      <vt:lpstr>The lifecycle</vt:lpstr>
      <vt:lpstr>The Code for the Demo </vt:lpstr>
      <vt:lpstr>Wrapping up</vt:lpstr>
      <vt:lpstr>Big Thanks</vt:lpstr>
      <vt:lpstr>My Contact Info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bryan.hunter</dc:creator>
  <cp:lastModifiedBy>bryanhunter</cp:lastModifiedBy>
  <cp:revision>180</cp:revision>
  <dcterms:created xsi:type="dcterms:W3CDTF">2010-07-28T23:25:26Z</dcterms:created>
  <dcterms:modified xsi:type="dcterms:W3CDTF">2011-06-07T15:01:21Z</dcterms:modified>
</cp:coreProperties>
</file>